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389" r:id="rId2"/>
    <p:sldId id="429" r:id="rId3"/>
    <p:sldId id="428" r:id="rId4"/>
    <p:sldId id="449" r:id="rId5"/>
    <p:sldId id="468" r:id="rId6"/>
    <p:sldId id="469" r:id="rId7"/>
    <p:sldId id="378" r:id="rId8"/>
    <p:sldId id="454" r:id="rId9"/>
    <p:sldId id="470" r:id="rId10"/>
    <p:sldId id="471" r:id="rId11"/>
    <p:sldId id="462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EEDDC9"/>
    <a:srgbClr val="B38026"/>
    <a:srgbClr val="FFFFFF"/>
    <a:srgbClr val="9B6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8859" autoAdjust="0"/>
  </p:normalViewPr>
  <p:slideViewPr>
    <p:cSldViewPr>
      <p:cViewPr>
        <p:scale>
          <a:sx n="66" d="100"/>
          <a:sy n="66" d="100"/>
        </p:scale>
        <p:origin x="-2934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19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54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AVERN\wpmacros\Accountability\2014%20Report%20and%20Data\3%20Outcomes%20of%20College\26%20graduation%20rates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mepdc\Common\Race%20Equity%20in%20Education%20Network%20REEEN\Cradle%20to%20Career%20Graphics,%20Race%20Equity%20is%20not%20AG\accelerating%20growth.equity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College Enrollment Rates of 2012 Minnesota Public High School Graduates in the First Year after Graduation</a:t>
            </a:r>
          </a:p>
        </c:rich>
      </c:tx>
      <c:layout>
        <c:manualLayout>
          <c:xMode val="edge"/>
          <c:yMode val="edge"/>
          <c:x val="0.11919534363760086"/>
          <c:y val="1.395857941361416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7715969385779102E-2"/>
          <c:y val="0.15168128001467066"/>
          <c:w val="0.81696402024661796"/>
          <c:h val="0.7398567318823138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Sheet1!$O$3</c:f>
              <c:strCache>
                <c:ptCount val="1"/>
                <c:pt idx="0">
                  <c:v>Enrolling at a 4-Year College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Sheet1!$A$4:$A$9</c:f>
              <c:strCache>
                <c:ptCount val="6"/>
                <c:pt idx="0">
                  <c:v>American Indian or Alaska Native</c:v>
                </c:pt>
                <c:pt idx="1">
                  <c:v>Asian</c:v>
                </c:pt>
                <c:pt idx="2">
                  <c:v>Hispanic/Latino</c:v>
                </c:pt>
                <c:pt idx="3">
                  <c:v>Black or African American</c:v>
                </c:pt>
                <c:pt idx="4">
                  <c:v>White</c:v>
                </c:pt>
                <c:pt idx="5">
                  <c:v>MN</c:v>
                </c:pt>
              </c:strCache>
            </c:strRef>
          </c:cat>
          <c:val>
            <c:numRef>
              <c:f>Sheet1!$O$4:$O$9</c:f>
              <c:numCache>
                <c:formatCode>0%</c:formatCode>
                <c:ptCount val="6"/>
                <c:pt idx="0">
                  <c:v>0.23579201934703747</c:v>
                </c:pt>
                <c:pt idx="1">
                  <c:v>0.44929925803792253</c:v>
                </c:pt>
                <c:pt idx="2">
                  <c:v>0.24089403973509935</c:v>
                </c:pt>
                <c:pt idx="3">
                  <c:v>0.28247473502588122</c:v>
                </c:pt>
                <c:pt idx="4">
                  <c:v>0.50935110006641104</c:v>
                </c:pt>
                <c:pt idx="5">
                  <c:v>0.47440036099829913</c:v>
                </c:pt>
              </c:numCache>
            </c:numRef>
          </c:val>
        </c:ser>
        <c:ser>
          <c:idx val="0"/>
          <c:order val="1"/>
          <c:tx>
            <c:strRef>
              <c:f>Sheet1!$N$3</c:f>
              <c:strCache>
                <c:ptCount val="1"/>
                <c:pt idx="0">
                  <c:v>Enrolling at a 2-Year College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Sheet1!$A$4:$A$9</c:f>
              <c:strCache>
                <c:ptCount val="6"/>
                <c:pt idx="0">
                  <c:v>American Indian or Alaska Native</c:v>
                </c:pt>
                <c:pt idx="1">
                  <c:v>Asian</c:v>
                </c:pt>
                <c:pt idx="2">
                  <c:v>Hispanic/Latino</c:v>
                </c:pt>
                <c:pt idx="3">
                  <c:v>Black or African American</c:v>
                </c:pt>
                <c:pt idx="4">
                  <c:v>White</c:v>
                </c:pt>
                <c:pt idx="5">
                  <c:v>MN</c:v>
                </c:pt>
              </c:strCache>
            </c:strRef>
          </c:cat>
          <c:val>
            <c:numRef>
              <c:f>Sheet1!$N$4:$N$9</c:f>
              <c:numCache>
                <c:formatCode>0%</c:formatCode>
                <c:ptCount val="6"/>
                <c:pt idx="0">
                  <c:v>0.31197097944377267</c:v>
                </c:pt>
                <c:pt idx="1">
                  <c:v>0.27782357790601814</c:v>
                </c:pt>
                <c:pt idx="2">
                  <c:v>0.29511589403973509</c:v>
                </c:pt>
                <c:pt idx="3">
                  <c:v>0.38279516884397335</c:v>
                </c:pt>
                <c:pt idx="4">
                  <c:v>0.23773002849246985</c:v>
                </c:pt>
                <c:pt idx="5">
                  <c:v>0.25394841889687253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008640"/>
        <c:axId val="95010176"/>
      </c:barChart>
      <c:barChart>
        <c:barDir val="col"/>
        <c:grouping val="stacked"/>
        <c:varyColors val="0"/>
        <c:ser>
          <c:idx val="2"/>
          <c:order val="2"/>
          <c:tx>
            <c:strRef>
              <c:f>Sheet1!$M$3</c:f>
              <c:strCache>
                <c:ptCount val="1"/>
                <c:pt idx="0">
                  <c:v>Total %</c:v>
                </c:pt>
              </c:strCache>
            </c:strRef>
          </c:tx>
          <c:spPr>
            <a:noFill/>
          </c:spPr>
          <c:invertIfNegative val="0"/>
          <c:val>
            <c:numRef>
              <c:f>Sheet1!$M$4:$M$9</c:f>
              <c:numCache>
                <c:formatCode>0%</c:formatCode>
                <c:ptCount val="6"/>
                <c:pt idx="0">
                  <c:v>0.54776299879081014</c:v>
                </c:pt>
                <c:pt idx="1">
                  <c:v>0.72712283594394067</c:v>
                </c:pt>
                <c:pt idx="2">
                  <c:v>0.53600993377483441</c:v>
                </c:pt>
                <c:pt idx="3">
                  <c:v>0.66526990386985452</c:v>
                </c:pt>
                <c:pt idx="4">
                  <c:v>0.74708112855888087</c:v>
                </c:pt>
                <c:pt idx="5">
                  <c:v>0.72834877989517166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9"/>
        <c:overlap val="100"/>
        <c:axId val="95095424"/>
        <c:axId val="95093888"/>
      </c:barChart>
      <c:catAx>
        <c:axId val="95008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5010176"/>
        <c:crosses val="autoZero"/>
        <c:auto val="1"/>
        <c:lblAlgn val="ctr"/>
        <c:lblOffset val="100"/>
        <c:noMultiLvlLbl val="0"/>
      </c:catAx>
      <c:valAx>
        <c:axId val="95010176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crossAx val="95008640"/>
        <c:crosses val="autoZero"/>
        <c:crossBetween val="between"/>
        <c:majorUnit val="0.2"/>
      </c:valAx>
      <c:valAx>
        <c:axId val="95093888"/>
        <c:scaling>
          <c:orientation val="minMax"/>
          <c:max val="1"/>
        </c:scaling>
        <c:delete val="1"/>
        <c:axPos val="r"/>
        <c:numFmt formatCode="0%" sourceLinked="1"/>
        <c:majorTickMark val="out"/>
        <c:minorTickMark val="none"/>
        <c:tickLblPos val="none"/>
        <c:crossAx val="95095424"/>
        <c:crosses val="max"/>
        <c:crossBetween val="between"/>
      </c:valAx>
      <c:catAx>
        <c:axId val="95095424"/>
        <c:scaling>
          <c:orientation val="minMax"/>
        </c:scaling>
        <c:delete val="1"/>
        <c:axPos val="b"/>
        <c:majorTickMark val="out"/>
        <c:minorTickMark val="none"/>
        <c:tickLblPos val="nextTo"/>
        <c:crossAx val="95093888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7142351344013036"/>
          <c:y val="0.18639573200128506"/>
          <c:w val="0.11949591818264096"/>
          <c:h val="0.558387145097550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600"/>
            </a:pPr>
            <a:r>
              <a:rPr lang="en-US" sz="1600" dirty="0" smtClean="0"/>
              <a:t>Minnesota</a:t>
            </a:r>
            <a:r>
              <a:rPr lang="en-US" sz="1600" baseline="0" dirty="0" smtClean="0"/>
              <a:t> College Graduation Rates</a:t>
            </a:r>
            <a:r>
              <a:rPr lang="en-US" sz="1600" dirty="0" smtClean="0"/>
              <a:t>, </a:t>
            </a:r>
            <a:r>
              <a:rPr lang="en-US" sz="1600" dirty="0"/>
              <a:t>2012</a:t>
            </a:r>
          </a:p>
        </c:rich>
      </c:tx>
      <c:layout>
        <c:manualLayout>
          <c:xMode val="edge"/>
          <c:yMode val="edge"/>
          <c:x val="0.27742283950617286"/>
          <c:y val="6.7344798741129516E-2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158257995528337"/>
          <c:y val="0.14909740449110526"/>
          <c:w val="0.87730630893360539"/>
          <c:h val="0.68420194424964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RACE!$B$1</c:f>
              <c:strCache>
                <c:ptCount val="1"/>
                <c:pt idx="0">
                  <c:v>3-Year Plus Transfer Rates from 2-Year Colleges</c:v>
                </c:pt>
              </c:strCache>
            </c:strRef>
          </c:tx>
          <c:spPr>
            <a:solidFill>
              <a:srgbClr val="D34817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6"/>
            <c:invertIfNegative val="0"/>
            <c:bubble3D val="0"/>
          </c:dPt>
          <c:dLbls>
            <c:numFmt formatCode="0%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RACE!$A$2:$A$8</c:f>
              <c:strCache>
                <c:ptCount val="7"/>
                <c:pt idx="0">
                  <c:v>American Indian</c:v>
                </c:pt>
                <c:pt idx="1">
                  <c:v>Asian</c:v>
                </c:pt>
                <c:pt idx="2">
                  <c:v>Black</c:v>
                </c:pt>
                <c:pt idx="3">
                  <c:v>Hispanic</c:v>
                </c:pt>
                <c:pt idx="4">
                  <c:v>White</c:v>
                </c:pt>
                <c:pt idx="5">
                  <c:v>Two or More</c:v>
                </c:pt>
                <c:pt idx="6">
                  <c:v>All Students</c:v>
                </c:pt>
              </c:strCache>
            </c:strRef>
          </c:cat>
          <c:val>
            <c:numRef>
              <c:f>RACE!$B$2:$B$8</c:f>
              <c:numCache>
                <c:formatCode>0%</c:formatCode>
                <c:ptCount val="7"/>
                <c:pt idx="0">
                  <c:v>0.28000000000000003</c:v>
                </c:pt>
                <c:pt idx="1">
                  <c:v>0.43</c:v>
                </c:pt>
                <c:pt idx="2">
                  <c:v>0.47</c:v>
                </c:pt>
                <c:pt idx="3">
                  <c:v>0.41</c:v>
                </c:pt>
                <c:pt idx="4">
                  <c:v>0.55000000000000004</c:v>
                </c:pt>
                <c:pt idx="5">
                  <c:v>0.42</c:v>
                </c:pt>
                <c:pt idx="6">
                  <c:v>0.52</c:v>
                </c:pt>
              </c:numCache>
            </c:numRef>
          </c:val>
        </c:ser>
        <c:ser>
          <c:idx val="1"/>
          <c:order val="1"/>
          <c:tx>
            <c:strRef>
              <c:f>RACE!$C$1</c:f>
              <c:strCache>
                <c:ptCount val="1"/>
                <c:pt idx="0">
                  <c:v>6-Year Rates from 4-Year Colleges</c:v>
                </c:pt>
              </c:strCache>
            </c:strRef>
          </c:tx>
          <c:spPr>
            <a:solidFill>
              <a:srgbClr val="9B2D1F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RACE!$A$2:$A$8</c:f>
              <c:strCache>
                <c:ptCount val="7"/>
                <c:pt idx="0">
                  <c:v>American Indian</c:v>
                </c:pt>
                <c:pt idx="1">
                  <c:v>Asian</c:v>
                </c:pt>
                <c:pt idx="2">
                  <c:v>Black</c:v>
                </c:pt>
                <c:pt idx="3">
                  <c:v>Hispanic</c:v>
                </c:pt>
                <c:pt idx="4">
                  <c:v>White</c:v>
                </c:pt>
                <c:pt idx="5">
                  <c:v>Two or More</c:v>
                </c:pt>
                <c:pt idx="6">
                  <c:v>All Students</c:v>
                </c:pt>
              </c:strCache>
            </c:strRef>
          </c:cat>
          <c:val>
            <c:numRef>
              <c:f>RACE!$C$2:$C$8</c:f>
              <c:numCache>
                <c:formatCode>0%</c:formatCode>
                <c:ptCount val="7"/>
                <c:pt idx="0">
                  <c:v>0.43</c:v>
                </c:pt>
                <c:pt idx="1">
                  <c:v>0.64</c:v>
                </c:pt>
                <c:pt idx="2">
                  <c:v>0.49</c:v>
                </c:pt>
                <c:pt idx="3">
                  <c:v>0.56999999999999995</c:v>
                </c:pt>
                <c:pt idx="4">
                  <c:v>0.65</c:v>
                </c:pt>
                <c:pt idx="5">
                  <c:v>0.43</c:v>
                </c:pt>
                <c:pt idx="6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95156096"/>
        <c:axId val="95157632"/>
      </c:barChart>
      <c:catAx>
        <c:axId val="95156096"/>
        <c:scaling>
          <c:orientation val="minMax"/>
        </c:scaling>
        <c:delete val="0"/>
        <c:axPos val="b"/>
        <c:numFmt formatCode="General" sourceLinked="1"/>
        <c:majorTickMark val="none"/>
        <c:minorTickMark val="in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5157632"/>
        <c:crosses val="autoZero"/>
        <c:auto val="1"/>
        <c:lblAlgn val="ctr"/>
        <c:lblOffset val="100"/>
        <c:noMultiLvlLbl val="0"/>
      </c:catAx>
      <c:valAx>
        <c:axId val="95157632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tx1">
                  <a:tint val="75000"/>
                  <a:shade val="95000"/>
                  <a:satMod val="105000"/>
                  <a:alpha val="50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Rate at 150% of Normal Time</a:t>
                </a:r>
              </a:p>
            </c:rich>
          </c:tx>
          <c:layout>
            <c:manualLayout>
              <c:xMode val="edge"/>
              <c:yMode val="edge"/>
              <c:x val="2.3845638025654318E-2"/>
              <c:y val="0.22124481811268917"/>
            </c:manualLayout>
          </c:layout>
          <c:overlay val="0"/>
        </c:title>
        <c:numFmt formatCode="0%" sourceLinked="0"/>
        <c:majorTickMark val="in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5156096"/>
        <c:crosses val="autoZero"/>
        <c:crossBetween val="between"/>
        <c:majorUnit val="0.2"/>
      </c:valAx>
      <c:spPr>
        <a:solidFill>
          <a:sysClr val="window" lastClr="FFFFFF"/>
        </a:solidFill>
        <a:ln>
          <a:noFill/>
        </a:ln>
      </c:spPr>
    </c:plotArea>
    <c:legend>
      <c:legendPos val="b"/>
      <c:layout>
        <c:manualLayout>
          <c:xMode val="edge"/>
          <c:yMode val="edge"/>
          <c:x val="0.10154454651501896"/>
          <c:y val="0.90005550201261086"/>
          <c:w val="0.80595714132912066"/>
          <c:h val="8.0474403316407872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Accelerated Graduation Rates- to Reach</a:t>
            </a:r>
            <a:r>
              <a:rPr lang="en-US" baseline="0"/>
              <a:t> Equity and Excellence 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200000"/>
        <c:axId val="95201536"/>
      </c:barChart>
      <c:catAx>
        <c:axId val="95200000"/>
        <c:scaling>
          <c:orientation val="minMax"/>
        </c:scaling>
        <c:delete val="0"/>
        <c:axPos val="b"/>
        <c:majorTickMark val="out"/>
        <c:minorTickMark val="none"/>
        <c:tickLblPos val="nextTo"/>
        <c:crossAx val="95201536"/>
        <c:crosses val="autoZero"/>
        <c:auto val="1"/>
        <c:lblAlgn val="ctr"/>
        <c:lblOffset val="100"/>
        <c:noMultiLvlLbl val="0"/>
      </c:catAx>
      <c:valAx>
        <c:axId val="952015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5200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College Enrollment Rates of 2012 Minnesota Public High School Graduates in the First Year after Graduation</a:t>
            </a:r>
          </a:p>
        </c:rich>
      </c:tx>
      <c:layout>
        <c:manualLayout>
          <c:xMode val="edge"/>
          <c:yMode val="edge"/>
          <c:x val="0.11919534363760086"/>
          <c:y val="1.395857941361416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7715969385779102E-2"/>
          <c:y val="0.15168128001467066"/>
          <c:w val="0.81696402024661796"/>
          <c:h val="0.7398567318823138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Sheet1!$O$3</c:f>
              <c:strCache>
                <c:ptCount val="1"/>
                <c:pt idx="0">
                  <c:v>Enrolling at a 4-Year College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Sheet1!$A$4:$A$9</c:f>
              <c:strCache>
                <c:ptCount val="6"/>
                <c:pt idx="0">
                  <c:v>American Indian or Alaska Native</c:v>
                </c:pt>
                <c:pt idx="1">
                  <c:v>Asian</c:v>
                </c:pt>
                <c:pt idx="2">
                  <c:v>Hispanic/Latino</c:v>
                </c:pt>
                <c:pt idx="3">
                  <c:v>Black or African American</c:v>
                </c:pt>
                <c:pt idx="4">
                  <c:v>White</c:v>
                </c:pt>
                <c:pt idx="5">
                  <c:v>MN</c:v>
                </c:pt>
              </c:strCache>
            </c:strRef>
          </c:cat>
          <c:val>
            <c:numRef>
              <c:f>Sheet1!$O$4:$O$9</c:f>
              <c:numCache>
                <c:formatCode>0%</c:formatCode>
                <c:ptCount val="6"/>
                <c:pt idx="0">
                  <c:v>0.23579201934703747</c:v>
                </c:pt>
                <c:pt idx="1">
                  <c:v>0.44929925803792253</c:v>
                </c:pt>
                <c:pt idx="2">
                  <c:v>0.24089403973509935</c:v>
                </c:pt>
                <c:pt idx="3">
                  <c:v>0.28247473502588122</c:v>
                </c:pt>
                <c:pt idx="4">
                  <c:v>0.50935110006641104</c:v>
                </c:pt>
                <c:pt idx="5">
                  <c:v>0.47440036099829913</c:v>
                </c:pt>
              </c:numCache>
            </c:numRef>
          </c:val>
        </c:ser>
        <c:ser>
          <c:idx val="0"/>
          <c:order val="1"/>
          <c:tx>
            <c:strRef>
              <c:f>Sheet1!$N$3</c:f>
              <c:strCache>
                <c:ptCount val="1"/>
                <c:pt idx="0">
                  <c:v>Enrolling at a 2-Year College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Sheet1!$A$4:$A$9</c:f>
              <c:strCache>
                <c:ptCount val="6"/>
                <c:pt idx="0">
                  <c:v>American Indian or Alaska Native</c:v>
                </c:pt>
                <c:pt idx="1">
                  <c:v>Asian</c:v>
                </c:pt>
                <c:pt idx="2">
                  <c:v>Hispanic/Latino</c:v>
                </c:pt>
                <c:pt idx="3">
                  <c:v>Black or African American</c:v>
                </c:pt>
                <c:pt idx="4">
                  <c:v>White</c:v>
                </c:pt>
                <c:pt idx="5">
                  <c:v>MN</c:v>
                </c:pt>
              </c:strCache>
            </c:strRef>
          </c:cat>
          <c:val>
            <c:numRef>
              <c:f>Sheet1!$N$4:$N$9</c:f>
              <c:numCache>
                <c:formatCode>0%</c:formatCode>
                <c:ptCount val="6"/>
                <c:pt idx="0">
                  <c:v>0.31197097944377267</c:v>
                </c:pt>
                <c:pt idx="1">
                  <c:v>0.27782357790601814</c:v>
                </c:pt>
                <c:pt idx="2">
                  <c:v>0.29511589403973509</c:v>
                </c:pt>
                <c:pt idx="3">
                  <c:v>0.38279516884397335</c:v>
                </c:pt>
                <c:pt idx="4">
                  <c:v>0.23773002849246985</c:v>
                </c:pt>
                <c:pt idx="5">
                  <c:v>0.25394841889687253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225344"/>
        <c:axId val="95226880"/>
      </c:barChart>
      <c:barChart>
        <c:barDir val="col"/>
        <c:grouping val="stacked"/>
        <c:varyColors val="0"/>
        <c:ser>
          <c:idx val="2"/>
          <c:order val="2"/>
          <c:tx>
            <c:strRef>
              <c:f>Sheet1!$M$3</c:f>
              <c:strCache>
                <c:ptCount val="1"/>
                <c:pt idx="0">
                  <c:v>Total %</c:v>
                </c:pt>
              </c:strCache>
            </c:strRef>
          </c:tx>
          <c:spPr>
            <a:noFill/>
          </c:spPr>
          <c:invertIfNegative val="0"/>
          <c:val>
            <c:numRef>
              <c:f>Sheet1!$M$4:$M$9</c:f>
              <c:numCache>
                <c:formatCode>0%</c:formatCode>
                <c:ptCount val="6"/>
                <c:pt idx="0">
                  <c:v>0.54776299879081014</c:v>
                </c:pt>
                <c:pt idx="1">
                  <c:v>0.72712283594394067</c:v>
                </c:pt>
                <c:pt idx="2">
                  <c:v>0.53600993377483441</c:v>
                </c:pt>
                <c:pt idx="3">
                  <c:v>0.66526990386985452</c:v>
                </c:pt>
                <c:pt idx="4">
                  <c:v>0.74708112855888087</c:v>
                </c:pt>
                <c:pt idx="5">
                  <c:v>0.72834877989517166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9"/>
        <c:overlap val="100"/>
        <c:axId val="95242496"/>
        <c:axId val="95240960"/>
      </c:barChart>
      <c:catAx>
        <c:axId val="95225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5226880"/>
        <c:crosses val="autoZero"/>
        <c:auto val="1"/>
        <c:lblAlgn val="ctr"/>
        <c:lblOffset val="100"/>
        <c:noMultiLvlLbl val="0"/>
      </c:catAx>
      <c:valAx>
        <c:axId val="95226880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crossAx val="95225344"/>
        <c:crosses val="autoZero"/>
        <c:crossBetween val="between"/>
        <c:majorUnit val="0.2"/>
      </c:valAx>
      <c:valAx>
        <c:axId val="95240960"/>
        <c:scaling>
          <c:orientation val="minMax"/>
          <c:max val="1"/>
        </c:scaling>
        <c:delete val="1"/>
        <c:axPos val="r"/>
        <c:numFmt formatCode="0%" sourceLinked="1"/>
        <c:majorTickMark val="out"/>
        <c:minorTickMark val="none"/>
        <c:tickLblPos val="none"/>
        <c:crossAx val="95242496"/>
        <c:crosses val="max"/>
        <c:crossBetween val="between"/>
      </c:valAx>
      <c:catAx>
        <c:axId val="95242496"/>
        <c:scaling>
          <c:orientation val="minMax"/>
        </c:scaling>
        <c:delete val="1"/>
        <c:axPos val="b"/>
        <c:majorTickMark val="out"/>
        <c:minorTickMark val="none"/>
        <c:tickLblPos val="nextTo"/>
        <c:crossAx val="95240960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7142351344013036"/>
          <c:y val="0.18639573200128506"/>
          <c:w val="0.11949591818264096"/>
          <c:h val="0.558387145097550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0.55556</cdr:x>
      <cdr:y>0.26429</cdr:y>
    </cdr:from>
    <cdr:to>
      <cdr:x>0.75</cdr:x>
      <cdr:y>0.66836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V="1">
          <a:off x="4572000" y="1196181"/>
          <a:ext cx="1600200" cy="18288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0.42593</cdr:x>
      <cdr:y>0.26429</cdr:y>
    </cdr:from>
    <cdr:to>
      <cdr:x>0.60185</cdr:x>
      <cdr:y>0.69402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V="1">
          <a:off x="3505200" y="1196181"/>
          <a:ext cx="1447800" cy="194491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0.30556</cdr:x>
      <cdr:y>0.26429</cdr:y>
    </cdr:from>
    <cdr:to>
      <cdr:x>0.41667</cdr:x>
      <cdr:y>0.53367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V="1">
          <a:off x="2514600" y="1196181"/>
          <a:ext cx="914400" cy="12192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0.15741</cdr:x>
      <cdr:y>0.26429</cdr:y>
    </cdr:from>
    <cdr:to>
      <cdr:x>0.28704</cdr:x>
      <cdr:y>0.6852</cdr:y>
    </cdr:to>
    <cdr:cxnSp macro="">
      <cdr:nvCxnSpPr>
        <cdr:cNvPr id="9" name="Straight Arrow Connector 8"/>
        <cdr:cNvCxnSpPr/>
      </cdr:nvCxnSpPr>
      <cdr:spPr>
        <a:xfrm xmlns:a="http://schemas.openxmlformats.org/drawingml/2006/main" flipV="1">
          <a:off x="1295400" y="1196181"/>
          <a:ext cx="1066800" cy="19050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EA0D50-6A81-4AEC-AA59-2DFB6F45BFC9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D9C07A-8C28-4080-8AA1-DABC562E9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32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3922D1-8B6F-40D2-9D6F-680DD3CED5D8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2AD599-3255-451F-A302-9063F4E195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4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2401"/>
            <a:ext cx="7772400" cy="99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ClearfaceGothSB-Regular"/>
                <a:cs typeface="ClearfaceGothSB-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8145-8C89-47BA-A232-88F6520CEB2A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A3A9-63A2-4146-91F5-638E56DB2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8145-8C89-47BA-A232-88F6520CEB2A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A3A9-63A2-4146-91F5-638E56DB2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8145-8C89-47BA-A232-88F6520CEB2A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A3A9-63A2-4146-91F5-638E56DB2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1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8145-8C89-47BA-A232-88F6520CEB2A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A3A9-63A2-4146-91F5-638E56DB2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8145-8C89-47BA-A232-88F6520CEB2A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A3A9-63A2-4146-91F5-638E56DB2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sHeader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8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r">
              <a:defRPr>
                <a:solidFill>
                  <a:schemeClr val="bg1"/>
                </a:solidFill>
                <a:latin typeface="ClearfaceGothSB-Regular"/>
                <a:cs typeface="ClearfaceGothSB-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8145-8C89-47BA-A232-88F6520CEB2A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A3A9-63A2-4146-91F5-638E56DB2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8145-8C89-47BA-A232-88F6520CEB2A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A3A9-63A2-4146-91F5-638E56DB2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8145-8C89-47BA-A232-88F6520CEB2A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A3A9-63A2-4146-91F5-638E56DB2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5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8145-8C89-47BA-A232-88F6520CEB2A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A3A9-63A2-4146-91F5-638E56DB2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0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8145-8C89-47BA-A232-88F6520CEB2A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A3A9-63A2-4146-91F5-638E56DB2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0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8145-8C89-47BA-A232-88F6520CEB2A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A3A9-63A2-4146-91F5-638E56DB2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7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8145-8C89-47BA-A232-88F6520CEB2A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A3A9-63A2-4146-91F5-638E56DB2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7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8145-8C89-47BA-A232-88F6520CEB2A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A3A9-63A2-4146-91F5-638E56DB2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257300" dist="825500" dir="5400000">
              <a:srgbClr val="9B6B39">
                <a:alpha val="27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884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6A776-001F-8840-8699-6381D3421C5D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16EF4-5F36-FA40-B55A-4AB10F1D9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1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6" r:id="rId5"/>
    <p:sldLayoutId id="2147483697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learfaceGothSB-Regular"/>
          <a:ea typeface="+mj-ea"/>
          <a:cs typeface="ClearfaceGothSB-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660066"/>
        </a:buClr>
        <a:buSzPct val="100000"/>
        <a:buFont typeface="Lucida Grande"/>
        <a:buChar char="◼"/>
        <a:defRPr sz="3200" kern="1200">
          <a:solidFill>
            <a:schemeClr val="tx1"/>
          </a:solidFill>
          <a:latin typeface="+mn-lt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Board of Directors\Board Meetings\Annual Meeting\Annual Meeting 2014\PP Backgrounds\MMEP Slide Samples-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829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143000" y="1667093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learfaceGothSB-Regular"/>
                <a:ea typeface="+mj-ea"/>
                <a:cs typeface="ClearfaceGothSB-Regular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886" y="4419600"/>
            <a:ext cx="88011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ClearfaceGothSB-Regular"/>
                <a:ea typeface="+mj-ea"/>
                <a:cs typeface="ClearfaceGothSB-Regular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Presenter: Jennifer Godinez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,</a:t>
            </a:r>
            <a:b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rPr>
              <a:t> Associate Executive Director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2895600" cy="130180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07771"/>
            <a:ext cx="8229600" cy="1143000"/>
          </a:xfrm>
        </p:spPr>
        <p:txBody>
          <a:bodyPr/>
          <a:lstStyle/>
          <a:p>
            <a:r>
              <a:rPr lang="en-US" b="1" dirty="0" smtClean="0"/>
              <a:t>Defining Equity and Excellence in Education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2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07" y="-228601"/>
            <a:ext cx="9150350" cy="73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219200"/>
            <a:ext cx="85452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changes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that could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be adopted to help address equity 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higher education:</a:t>
            </a:r>
          </a:p>
          <a:p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Some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policy recommendations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include:</a:t>
            </a:r>
          </a:p>
          <a:p>
            <a:endParaRPr lang="en-US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Both"/>
            </a:pP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establishing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accountability practices for routine data collection, use,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and</a:t>
            </a:r>
          </a:p>
          <a:p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reporting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to continually monitor the status of educational opportunity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and</a:t>
            </a:r>
          </a:p>
          <a:p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outcomes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by racial-ethnic student groups and </a:t>
            </a:r>
            <a:endParaRPr lang="en-US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2) allocating resources to develop systemic and institutional capacity to transform accountability from a system of data reporting into a system for organizational learning and successful change.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5076586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accent4"/>
                </a:solidFill>
                <a:latin typeface="Calibri" panose="020F0502020204030204" pitchFamily="34" charset="0"/>
              </a:rPr>
              <a:t>-</a:t>
            </a:r>
            <a:r>
              <a:rPr lang="en-US" b="1" i="1" dirty="0">
                <a:solidFill>
                  <a:schemeClr val="accent4"/>
                </a:solidFill>
              </a:rPr>
              <a:t>By </a:t>
            </a:r>
            <a:r>
              <a:rPr lang="en-US" b="1" i="1" dirty="0" smtClean="0">
                <a:solidFill>
                  <a:schemeClr val="accent4"/>
                </a:solidFill>
              </a:rPr>
              <a:t>Dr. Estela </a:t>
            </a:r>
            <a:r>
              <a:rPr lang="en-US" b="1" i="1" dirty="0">
                <a:solidFill>
                  <a:schemeClr val="accent4"/>
                </a:solidFill>
              </a:rPr>
              <a:t>Mara </a:t>
            </a:r>
            <a:r>
              <a:rPr lang="en-US" b="1" i="1" dirty="0" err="1">
                <a:solidFill>
                  <a:schemeClr val="accent4"/>
                </a:solidFill>
              </a:rPr>
              <a:t>Bensimon</a:t>
            </a:r>
            <a:r>
              <a:rPr lang="en-US" b="1" i="1" dirty="0">
                <a:solidFill>
                  <a:schemeClr val="accent4"/>
                </a:solidFill>
              </a:rPr>
              <a:t>, Center for Urban Education, </a:t>
            </a:r>
            <a:r>
              <a:rPr lang="en-US" b="1" i="1" dirty="0" err="1">
                <a:solidFill>
                  <a:schemeClr val="accent4"/>
                </a:solidFill>
              </a:rPr>
              <a:t>Rossier</a:t>
            </a:r>
            <a:r>
              <a:rPr lang="en-US" b="1" i="1" dirty="0">
                <a:solidFill>
                  <a:schemeClr val="accent4"/>
                </a:solidFill>
              </a:rPr>
              <a:t> School of Education at the University of Southern California</a:t>
            </a:r>
            <a:endParaRPr lang="en-US" b="1" i="1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1"/>
            <a:ext cx="9150350" cy="73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30350" y="762000"/>
            <a:ext cx="693737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“</a:t>
            </a:r>
            <a:r>
              <a:rPr lang="en-US" sz="2400" dirty="0">
                <a:latin typeface="Calibri" panose="020F0502020204030204" pitchFamily="34" charset="0"/>
              </a:rPr>
              <a:t>It is not just the absence of discrimination and inequities, but also the PRESENCE of deliberate </a:t>
            </a:r>
            <a:r>
              <a:rPr lang="en-US" sz="2400" b="1" dirty="0">
                <a:latin typeface="Calibri" panose="020F0502020204030204" pitchFamily="34" charset="0"/>
              </a:rPr>
              <a:t>systems and supports </a:t>
            </a:r>
            <a:r>
              <a:rPr lang="en-US" sz="2400" dirty="0">
                <a:latin typeface="Calibri" panose="020F0502020204030204" pitchFamily="34" charset="0"/>
              </a:rPr>
              <a:t>to achieve and sustain racial equity.”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</a:rPr>
              <a:t>Race Equity and Inclusion Action Guide.  7 Steps to Advance and Embed Race Equity and Inclusion within Your Organization.—Annie E. Casey Foundation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3428999"/>
            <a:ext cx="2847885" cy="205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s://scontent-a-ord.xx.fbcdn.net/hphotos-prn2/t1/1377375_10152289572010934_537701673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4048125" cy="22945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603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Board of Directors\Board Meetings\Annual Meeting\Annual Meeting 2014\PP Backgrounds\purple edges no bask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28600"/>
            <a:ext cx="9148763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2286000"/>
            <a:ext cx="6324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latin typeface="Khmer UI" panose="020B0502040204020203" pitchFamily="34" charset="0"/>
                <a:cs typeface="Khmer UI" panose="020B0502040204020203" pitchFamily="34" charset="0"/>
              </a:rPr>
              <a:t>MMEP’s </a:t>
            </a:r>
            <a:r>
              <a:rPr lang="en-US" sz="2400" b="1" u="sng" dirty="0" smtClean="0">
                <a:latin typeface="Khmer UI" panose="020B0502040204020203" pitchFamily="34" charset="0"/>
                <a:cs typeface="Khmer UI" panose="020B0502040204020203" pitchFamily="34" charset="0"/>
              </a:rPr>
              <a:t>Vision</a:t>
            </a:r>
          </a:p>
          <a:p>
            <a:pPr algn="ctr"/>
            <a:endParaRPr lang="en-US" sz="24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algn="ctr"/>
            <a:r>
              <a:rPr lang="en-US" sz="2400" dirty="0">
                <a:latin typeface="Khmer UI" panose="020B0502040204020203" pitchFamily="34" charset="0"/>
                <a:cs typeface="Khmer UI" panose="020B0502040204020203" pitchFamily="34" charset="0"/>
              </a:rPr>
              <a:t>We envision a just society in which an equitable educational ecosystem ensures all students achieve their full potential.  Achieving this vision would mean that race is no longer a predictor of educational success.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96" y="838200"/>
            <a:ext cx="2361407" cy="106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6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Board of Directors\Board Meetings\Annual Meeting\Annual Meeting 2014\PP Backgrounds\purple edges no bask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304800"/>
            <a:ext cx="9148763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793" y="2111008"/>
            <a:ext cx="76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latin typeface="Khmer UI" panose="020B0502040204020203" pitchFamily="34" charset="0"/>
                <a:cs typeface="Khmer UI" panose="020B0502040204020203" pitchFamily="34" charset="0"/>
              </a:rPr>
              <a:t>MMEP’s </a:t>
            </a:r>
            <a:r>
              <a:rPr lang="en-US" sz="2400" b="1" u="sng" dirty="0" smtClean="0">
                <a:latin typeface="Khmer UI" panose="020B0502040204020203" pitchFamily="34" charset="0"/>
                <a:cs typeface="Khmer UI" panose="020B0502040204020203" pitchFamily="34" charset="0"/>
              </a:rPr>
              <a:t>Mission</a:t>
            </a:r>
          </a:p>
          <a:p>
            <a:pPr algn="ctr"/>
            <a:endParaRPr lang="en-US" sz="24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algn="ctr"/>
            <a:r>
              <a:rPr lang="en-US" sz="2400" dirty="0">
                <a:latin typeface="Khmer UI" panose="020B0502040204020203" pitchFamily="34" charset="0"/>
                <a:cs typeface="Khmer UI" panose="020B0502040204020203" pitchFamily="34" charset="0"/>
              </a:rPr>
              <a:t>Minnesota Minority Education Partnership </a:t>
            </a:r>
            <a:r>
              <a:rPr lang="en-US" sz="2400" b="1" dirty="0">
                <a:latin typeface="Khmer UI" panose="020B0502040204020203" pitchFamily="34" charset="0"/>
                <a:cs typeface="Khmer UI" panose="020B0502040204020203" pitchFamily="34" charset="0"/>
              </a:rPr>
              <a:t>uses a race equity lens </a:t>
            </a:r>
            <a:r>
              <a:rPr lang="en-US" sz="2400" dirty="0">
                <a:latin typeface="Khmer UI" panose="020B0502040204020203" pitchFamily="34" charset="0"/>
                <a:cs typeface="Khmer UI" panose="020B0502040204020203" pitchFamily="34" charset="0"/>
              </a:rPr>
              <a:t>to transform educational institutions, organizations, and leaders to ensure that students of color and American Indian students achieve full academic and leadership success</a:t>
            </a:r>
            <a:r>
              <a:rPr lang="en-US" sz="2400" dirty="0" smtClean="0">
                <a:latin typeface="Khmer UI" panose="020B0502040204020203" pitchFamily="34" charset="0"/>
                <a:cs typeface="Khmer UI" panose="020B0502040204020203" pitchFamily="34" charset="0"/>
              </a:rPr>
              <a:t>.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838200"/>
            <a:ext cx="2057400" cy="924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30882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Khmer UI" panose="020B0502040204020203" pitchFamily="34" charset="0"/>
                <a:cs typeface="Khmer UI" panose="020B0502040204020203" pitchFamily="34" charset="0"/>
              </a:rPr>
              <a:t>Minnesota Education Equity Partnership:</a:t>
            </a:r>
          </a:p>
          <a:p>
            <a:r>
              <a:rPr lang="en-US" sz="2400" dirty="0" smtClean="0">
                <a:latin typeface="Khmer UI" panose="020B0502040204020203" pitchFamily="34" charset="0"/>
                <a:cs typeface="Khmer UI" panose="020B0502040204020203" pitchFamily="34" charset="0"/>
              </a:rPr>
              <a:t>Advancing Race Equity and Excellence</a:t>
            </a:r>
            <a:endParaRPr lang="en-US" sz="2400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6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1"/>
            <a:ext cx="9150350" cy="73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378857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We have all seen disparities in education in MN along the continuum (</a:t>
            </a:r>
            <a:r>
              <a:rPr lang="en-US" sz="3200" b="1" dirty="0" err="1" smtClean="0">
                <a:latin typeface="Calibri" panose="020F0502020204030204" pitchFamily="34" charset="0"/>
              </a:rPr>
              <a:t>PreK</a:t>
            </a:r>
            <a:r>
              <a:rPr lang="en-US" sz="3200" b="1" dirty="0" smtClean="0">
                <a:latin typeface="Calibri" panose="020F0502020204030204" pitchFamily="34" charset="0"/>
              </a:rPr>
              <a:t> to 20). </a:t>
            </a:r>
          </a:p>
          <a:p>
            <a:endParaRPr lang="en-US" sz="3200" b="1" dirty="0">
              <a:latin typeface="Calibri" panose="020F0502020204030204" pitchFamily="34" charset="0"/>
            </a:endParaRPr>
          </a:p>
          <a:p>
            <a:r>
              <a:rPr lang="en-US" sz="3200" b="1" dirty="0" smtClean="0">
                <a:latin typeface="Calibri" panose="020F0502020204030204" pitchFamily="34" charset="0"/>
              </a:rPr>
              <a:t>We describe them as the “achievement gap”</a:t>
            </a:r>
          </a:p>
          <a:p>
            <a:endParaRPr lang="en-US" sz="3200" b="1" dirty="0">
              <a:latin typeface="Calibri" panose="020F0502020204030204" pitchFamily="34" charset="0"/>
            </a:endParaRPr>
          </a:p>
          <a:p>
            <a:r>
              <a:rPr lang="en-US" sz="3200" b="1" dirty="0" smtClean="0">
                <a:latin typeface="Calibri" panose="020F0502020204030204" pitchFamily="34" charset="0"/>
              </a:rPr>
              <a:t>Race Equity is not the Achievement Gap.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2819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SzPct val="100000"/>
              <a:buFont typeface="Lucida Grande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1"/>
            <a:ext cx="9150350" cy="73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2819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SzPct val="100000"/>
              <a:buFont typeface="Lucida Grande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/>
        </p:nvGraphicFramePr>
        <p:xfrm>
          <a:off x="457200" y="1166019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14800" y="5791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SLEDS, Minnesota Office of Higher 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7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1"/>
            <a:ext cx="9150350" cy="73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2819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SzPct val="100000"/>
              <a:buFont typeface="Lucida Grande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4800" y="5791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SLEDS, Minnesota Office of Higher Ed</a:t>
            </a:r>
            <a:endParaRPr lang="en-US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695608"/>
              </p:ext>
            </p:extLst>
          </p:nvPr>
        </p:nvGraphicFramePr>
        <p:xfrm>
          <a:off x="460375" y="1265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557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Board of Directors\Board Meetings\Annual Meeting\Annual Meeting 2014\PP Backgrounds\MMEP Slide Samples-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391400" cy="59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50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latin typeface="Calibri" panose="020F0502020204030204" pitchFamily="34" charset="0"/>
              </a:rPr>
              <a:t>Toward Excellence with Equity: An Emerging Vision for Closing the Achievement Gap, Dr. Ron Ferguson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54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1"/>
            <a:ext cx="9150350" cy="73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512355"/>
              </p:ext>
            </p:extLst>
          </p:nvPr>
        </p:nvGraphicFramePr>
        <p:xfrm>
          <a:off x="1600200" y="1143000"/>
          <a:ext cx="6243637" cy="426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782221"/>
              </p:ext>
            </p:extLst>
          </p:nvPr>
        </p:nvGraphicFramePr>
        <p:xfrm>
          <a:off x="457200" y="1166019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14800" y="5791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SLEDS, Minnesota Office of Higher Ed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324600" y="2362200"/>
            <a:ext cx="1143000" cy="1066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66800" y="2362200"/>
            <a:ext cx="7391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8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1"/>
            <a:ext cx="9150350" cy="73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037" y="489517"/>
            <a:ext cx="2598511" cy="19488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2532" y="2438400"/>
            <a:ext cx="86106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alibri" panose="020F0502020204030204" pitchFamily="34" charset="0"/>
              </a:rPr>
              <a:t>Defining “equity </a:t>
            </a:r>
            <a:r>
              <a:rPr lang="en-US" sz="2800" b="1" dirty="0">
                <a:latin typeface="Calibri" panose="020F0502020204030204" pitchFamily="34" charset="0"/>
              </a:rPr>
              <a:t>in higher education?” </a:t>
            </a: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The phrase “equity in higher education” refers to creating opportunities for equal access and success in higher education among historically underrepresented student populations, such as </a:t>
            </a:r>
            <a:r>
              <a:rPr lang="en-US" dirty="0" smtClean="0">
                <a:latin typeface="Calibri" panose="020F0502020204030204" pitchFamily="34" charset="0"/>
              </a:rPr>
              <a:t>ethnic </a:t>
            </a:r>
            <a:r>
              <a:rPr lang="en-US" dirty="0">
                <a:latin typeface="Calibri" panose="020F0502020204030204" pitchFamily="34" charset="0"/>
              </a:rPr>
              <a:t>minority and low-income students.  Within the postsecondary education community, “equity” is further defined into three terms including: 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indent="-342900">
              <a:buAutoNum type="arabicParenBoth"/>
            </a:pPr>
            <a:r>
              <a:rPr lang="en-US" sz="2400" b="1" i="1" dirty="0" smtClean="0">
                <a:latin typeface="Calibri" panose="020F0502020204030204" pitchFamily="34" charset="0"/>
              </a:rPr>
              <a:t>representational </a:t>
            </a:r>
            <a:r>
              <a:rPr lang="en-US" sz="2400" b="1" i="1" dirty="0">
                <a:latin typeface="Calibri" panose="020F0502020204030204" pitchFamily="34" charset="0"/>
              </a:rPr>
              <a:t>equity, </a:t>
            </a:r>
            <a:r>
              <a:rPr lang="en-US" dirty="0">
                <a:latin typeface="Calibri" panose="020F0502020204030204" pitchFamily="34" charset="0"/>
              </a:rPr>
              <a:t>which refers to the proportional participation of historically underrepresented student populations at all levels of an institution; 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indent="-342900">
              <a:buAutoNum type="arabicParenBoth"/>
            </a:pP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</a:rPr>
              <a:t>resource equity, </a:t>
            </a:r>
            <a:r>
              <a:rPr lang="en-US" dirty="0">
                <a:latin typeface="Calibri" panose="020F0502020204030204" pitchFamily="34" charset="0"/>
              </a:rPr>
              <a:t>which takes account of the educational resources, when unequally distributed, that are directed at closing equity gaps; and 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indent="-342900">
              <a:buAutoNum type="arabicParenBoth"/>
            </a:pP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</a:rPr>
              <a:t>equity mindedness</a:t>
            </a:r>
            <a:r>
              <a:rPr lang="en-US" sz="2400" dirty="0">
                <a:latin typeface="Calibri" panose="020F0502020204030204" pitchFamily="34" charset="0"/>
              </a:rPr>
              <a:t>, </a:t>
            </a:r>
            <a:r>
              <a:rPr lang="en-US" dirty="0">
                <a:latin typeface="Calibri" panose="020F0502020204030204" pitchFamily="34" charset="0"/>
              </a:rPr>
              <a:t>which involves institutional leaders and staff demonstrating an awareness and a willingness to address equity issues.  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b="1" i="1" dirty="0">
                <a:solidFill>
                  <a:schemeClr val="accent4"/>
                </a:solidFill>
                <a:latin typeface="Calibri" panose="020F0502020204030204" pitchFamily="34" charset="0"/>
              </a:rPr>
              <a:t>-</a:t>
            </a:r>
            <a:r>
              <a:rPr lang="en-US" b="1" i="1" dirty="0" smtClean="0">
                <a:solidFill>
                  <a:schemeClr val="accent4"/>
                </a:solidFill>
              </a:rPr>
              <a:t>By </a:t>
            </a:r>
            <a:r>
              <a:rPr lang="en-US" b="1" i="1" dirty="0" smtClean="0">
                <a:solidFill>
                  <a:schemeClr val="accent4"/>
                </a:solidFill>
              </a:rPr>
              <a:t>Dr. Estela </a:t>
            </a:r>
            <a:r>
              <a:rPr lang="en-US" b="1" i="1" dirty="0">
                <a:solidFill>
                  <a:schemeClr val="accent4"/>
                </a:solidFill>
              </a:rPr>
              <a:t>Mara </a:t>
            </a:r>
            <a:r>
              <a:rPr lang="en-US" b="1" i="1" dirty="0" err="1">
                <a:solidFill>
                  <a:schemeClr val="accent4"/>
                </a:solidFill>
              </a:rPr>
              <a:t>Bensimon</a:t>
            </a:r>
            <a:r>
              <a:rPr lang="en-US" b="1" i="1" dirty="0">
                <a:solidFill>
                  <a:schemeClr val="accent4"/>
                </a:solidFill>
              </a:rPr>
              <a:t>, Center for Urban Education, </a:t>
            </a:r>
            <a:r>
              <a:rPr lang="en-US" b="1" i="1" dirty="0" err="1">
                <a:solidFill>
                  <a:schemeClr val="accent4"/>
                </a:solidFill>
              </a:rPr>
              <a:t>Rossier</a:t>
            </a:r>
            <a:r>
              <a:rPr lang="en-US" b="1" i="1" dirty="0">
                <a:solidFill>
                  <a:schemeClr val="accent4"/>
                </a:solidFill>
              </a:rPr>
              <a:t> School of Education at the University of Southern California</a:t>
            </a:r>
            <a:endParaRPr lang="en-US" b="1" i="1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4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HE Chart Style 1">
    <a:dk1>
      <a:sysClr val="windowText" lastClr="000000"/>
    </a:dk1>
    <a:lt1>
      <a:sysClr val="window" lastClr="FFFFFF"/>
    </a:lt1>
    <a:dk2>
      <a:srgbClr val="E5C520"/>
    </a:dk2>
    <a:lt2>
      <a:srgbClr val="FFE512"/>
    </a:lt2>
    <a:accent1>
      <a:srgbClr val="036CB6"/>
    </a:accent1>
    <a:accent2>
      <a:srgbClr val="50C8E8"/>
    </a:accent2>
    <a:accent3>
      <a:srgbClr val="D4542E"/>
    </a:accent3>
    <a:accent4>
      <a:srgbClr val="FAA634"/>
    </a:accent4>
    <a:accent5>
      <a:srgbClr val="1AAD52"/>
    </a:accent5>
    <a:accent6>
      <a:srgbClr val="B4D88B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9577</TotalTime>
  <Words>388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Defining Equity and Excellence in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 Minority Education Partnership</dc:title>
  <dc:creator>mmepuser</dc:creator>
  <cp:lastModifiedBy>Jennifer Godinez</cp:lastModifiedBy>
  <cp:revision>563</cp:revision>
  <cp:lastPrinted>2014-11-19T17:07:27Z</cp:lastPrinted>
  <dcterms:created xsi:type="dcterms:W3CDTF">2011-11-01T16:43:47Z</dcterms:created>
  <dcterms:modified xsi:type="dcterms:W3CDTF">2014-12-05T17:38:41Z</dcterms:modified>
</cp:coreProperties>
</file>